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6" r:id="rId4"/>
  </p:sldMasterIdLst>
  <p:notesMasterIdLst>
    <p:notesMasterId r:id="rId16"/>
  </p:notesMasterIdLst>
  <p:handoutMasterIdLst>
    <p:handoutMasterId r:id="rId17"/>
  </p:handoutMasterIdLst>
  <p:sldIdLst>
    <p:sldId id="3516" r:id="rId5"/>
    <p:sldId id="3557" r:id="rId6"/>
    <p:sldId id="3561" r:id="rId7"/>
    <p:sldId id="3563" r:id="rId8"/>
    <p:sldId id="3564" r:id="rId9"/>
    <p:sldId id="3558" r:id="rId10"/>
    <p:sldId id="3565" r:id="rId11"/>
    <p:sldId id="3566" r:id="rId12"/>
    <p:sldId id="3559" r:id="rId13"/>
    <p:sldId id="3544" r:id="rId14"/>
    <p:sldId id="3567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제목 없는 구역" id="{61D70EEE-E18F-4F4A-A65C-31E51B552E23}">
          <p14:sldIdLst>
            <p14:sldId id="3516"/>
            <p14:sldId id="3557"/>
            <p14:sldId id="3561"/>
            <p14:sldId id="3563"/>
            <p14:sldId id="3564"/>
            <p14:sldId id="3558"/>
            <p14:sldId id="3565"/>
            <p14:sldId id="3566"/>
            <p14:sldId id="3559"/>
            <p14:sldId id="3544"/>
          </p14:sldIdLst>
        </p14:section>
        <p14:section name="기본 구역" id="{590FBB34-F4F0-478B-8636-F5416E1C8621}">
          <p14:sldIdLst>
            <p14:sldId id="35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EDEA"/>
    <a:srgbClr val="1F6765"/>
    <a:srgbClr val="FF6600"/>
    <a:srgbClr val="D8ECEB"/>
    <a:srgbClr val="418587"/>
    <a:srgbClr val="C9FAFC"/>
    <a:srgbClr val="A5D2D3"/>
    <a:srgbClr val="71C1B3"/>
    <a:srgbClr val="B5DBD3"/>
    <a:srgbClr val="CAE5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739C91-EA2B-441A-B1FC-6100ADDC1FEA}">
  <a:tblStyle styleId="{A4739C91-EA2B-441A-B1FC-6100ADDC1F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5196" autoAdjust="0"/>
  </p:normalViewPr>
  <p:slideViewPr>
    <p:cSldViewPr snapToGrid="0">
      <p:cViewPr varScale="1">
        <p:scale>
          <a:sx n="85" d="100"/>
          <a:sy n="85" d="100"/>
        </p:scale>
        <p:origin x="744" y="62"/>
      </p:cViewPr>
      <p:guideLst>
        <p:guide orient="horz" pos="213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D5EE2-0F71-437D-9438-13CCE6E2D3A4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5F53A9-D8CC-4D53-A6BF-2C0C2798EC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9014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10300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7085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  <a:tabLst/>
              <a:defRPr/>
            </a:pPr>
            <a:endParaRPr lang="en-US" altLang="ko-KR"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2633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  <a:tabLst/>
              <a:defRPr/>
            </a:pPr>
            <a:endParaRPr lang="en-US" altLang="ko-KR"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8047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  <a:tabLst/>
              <a:defRPr/>
            </a:pPr>
            <a:endParaRPr lang="en-US" altLang="ko-KR"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3772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  <a:tabLst/>
              <a:defRPr/>
            </a:pPr>
            <a:endParaRPr lang="en-US" altLang="ko-KR"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5006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  <a:tabLst/>
              <a:defRPr/>
            </a:pPr>
            <a:endParaRPr lang="en-US" altLang="ko-KR"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8306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  <a:tabLst/>
              <a:defRPr/>
            </a:pPr>
            <a:endParaRPr lang="en-US" altLang="ko-KR"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5942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  <a:tabLst/>
              <a:defRPr/>
            </a:pPr>
            <a:endParaRPr lang="en-US" altLang="ko-KR"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5436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  <a:tabLst/>
              <a:defRPr/>
            </a:pPr>
            <a:endParaRPr lang="en-US" altLang="ko-KR"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6312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  <a:tabLst/>
              <a:defRPr/>
            </a:pPr>
            <a:endParaRPr lang="en-US" altLang="ko-KR"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7807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>
  <p:cSld name="사용자 지정 레이아웃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C7CF2056-2E41-4C40-AE19-A9A1125F85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15" b="21945"/>
          <a:stretch/>
        </p:blipFill>
        <p:spPr>
          <a:xfrm>
            <a:off x="0" y="3596531"/>
            <a:ext cx="12192000" cy="28590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EA947DF-4474-4457-99B3-14ADC3E382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2" b="21945"/>
          <a:stretch/>
        </p:blipFill>
        <p:spPr>
          <a:xfrm>
            <a:off x="0" y="0"/>
            <a:ext cx="12192000" cy="360059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30C2DB1-E1BF-4A77-BBF7-D6BABA4974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15" b="21945"/>
          <a:stretch/>
        </p:blipFill>
        <p:spPr>
          <a:xfrm>
            <a:off x="0" y="6148873"/>
            <a:ext cx="12192000" cy="709127"/>
          </a:xfrm>
          <a:prstGeom prst="rect">
            <a:avLst/>
          </a:prstGeom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532456" y="510866"/>
            <a:ext cx="10821346" cy="59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3446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9pPr>
          </a:lstStyle>
          <a:p>
            <a:endParaRPr dirty="0"/>
          </a:p>
        </p:txBody>
      </p:sp>
      <p:cxnSp>
        <p:nvCxnSpPr>
          <p:cNvPr id="18" name="Google Shape;18;p3"/>
          <p:cNvCxnSpPr>
            <a:cxnSpLocks/>
            <a:stCxn id="22" idx="1"/>
            <a:endCxn id="22" idx="3"/>
          </p:cNvCxnSpPr>
          <p:nvPr/>
        </p:nvCxnSpPr>
        <p:spPr>
          <a:xfrm>
            <a:off x="0" y="6503437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" name="Google Shape;19;p3"/>
          <p:cNvSpPr txBox="1"/>
          <p:nvPr/>
        </p:nvSpPr>
        <p:spPr>
          <a:xfrm>
            <a:off x="11266756" y="6559088"/>
            <a:ext cx="755737" cy="15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31"/>
              <a:buFont typeface="Arial"/>
              <a:buNone/>
            </a:pPr>
            <a:fld id="{00000000-1234-1234-1234-123412341234}" type="slidenum">
              <a:rPr lang="en-US" altLang="ko-KR" sz="1023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831"/>
                <a:buFont typeface="Arial"/>
                <a:buNone/>
              </a:pPr>
              <a:t>‹#›</a:t>
            </a:fld>
            <a:endParaRPr sz="1023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210470" y="6559088"/>
            <a:ext cx="3556571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92" b="1" i="0" u="none" strike="noStrike" cap="none" dirty="0">
                <a:solidFill>
                  <a:srgbClr val="34AEAA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/>
                <a:sym typeface="Arial"/>
              </a:rPr>
              <a:t>KT AIVLE School</a:t>
            </a:r>
            <a:endParaRPr sz="1723" dirty="0">
              <a:solidFill>
                <a:srgbClr val="34AEAA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553369" y="1338454"/>
            <a:ext cx="10757098" cy="655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562722" marR="0" lvl="0" indent="-468935" algn="l" rtl="0">
              <a:lnSpc>
                <a:spcPct val="90000"/>
              </a:lnSpc>
              <a:spcBef>
                <a:spcPts val="123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  <a:defRPr sz="2954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125444" marR="0" lvl="1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21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688165" marR="0" lvl="2" indent="-406410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50887" marR="0" lvl="3" indent="-390779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72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813609" marR="0" lvl="4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376331" marR="0" lvl="5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939052" marR="0" lvl="6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01774" marR="0" lvl="7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064496" marR="0" lvl="8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DB33C9-9F17-4570-866B-17EF57204CD7}"/>
              </a:ext>
            </a:extLst>
          </p:cNvPr>
          <p:cNvSpPr/>
          <p:nvPr userDrawn="1"/>
        </p:nvSpPr>
        <p:spPr>
          <a:xfrm>
            <a:off x="169507" y="1142862"/>
            <a:ext cx="11852986" cy="5274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Google Shape;12;p40">
            <a:extLst>
              <a:ext uri="{FF2B5EF4-FFF2-40B4-BE49-F238E27FC236}">
                <a16:creationId xmlns:a16="http://schemas.microsoft.com/office/drawing/2014/main" id="{101F6C97-5613-4029-91DD-AB91A50C6258}"/>
              </a:ext>
            </a:extLst>
          </p:cNvPr>
          <p:cNvCxnSpPr/>
          <p:nvPr userDrawn="1"/>
        </p:nvCxnSpPr>
        <p:spPr>
          <a:xfrm rot="10800000">
            <a:off x="-5" y="1046297"/>
            <a:ext cx="12192005" cy="20820"/>
          </a:xfrm>
          <a:prstGeom prst="straightConnector1">
            <a:avLst/>
          </a:prstGeom>
          <a:noFill/>
          <a:ln w="28575" cap="flat" cmpd="thickThin">
            <a:solidFill>
              <a:srgbClr val="02BDB6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4" name="Google Shape;39;p42">
            <a:extLst>
              <a:ext uri="{FF2B5EF4-FFF2-40B4-BE49-F238E27FC236}">
                <a16:creationId xmlns:a16="http://schemas.microsoft.com/office/drawing/2014/main" id="{CD0CE241-17D8-47FB-BD1F-FE7D316AC62A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954455" y="126128"/>
            <a:ext cx="1068038" cy="243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37679" y="404873"/>
            <a:ext cx="1314508" cy="24324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/>
          <p:nvPr/>
        </p:nvSpPr>
        <p:spPr>
          <a:xfrm>
            <a:off x="7873572" y="3492799"/>
            <a:ext cx="2741372" cy="241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969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Make it possible</a:t>
            </a:r>
            <a:endParaRPr sz="1723" dirty="0"/>
          </a:p>
        </p:txBody>
      </p:sp>
      <p:pic>
        <p:nvPicPr>
          <p:cNvPr id="31" name="Google Shape;31;p5" descr="텍스트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52094" y="2907769"/>
            <a:ext cx="2372373" cy="49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4CD8E5-A4BC-4AC3-9C10-5483E0D95A4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4561"/>
            <a:ext cx="12192000" cy="75027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269241" y="1189178"/>
            <a:ext cx="11653522" cy="689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562722" marR="0" lvl="0" indent="-484566" algn="l" rtl="0">
              <a:lnSpc>
                <a:spcPct val="90000"/>
              </a:lnSpc>
              <a:spcBef>
                <a:spcPts val="1231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✔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125444" marR="0" lvl="1" indent="-433765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95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688165" marR="0" lvl="2" indent="-416804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733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250887" marR="0" lvl="3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813609" marR="0" lvl="4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376331" marR="0" lvl="5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939052" marR="0" lvl="6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01774" marR="0" lvl="7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064496" marR="0" lvl="8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0" y="0"/>
            <a:ext cx="3692308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541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sz="431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sz="431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sz="431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sz="431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sz="431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sz="4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sz="4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sz="4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sz="4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56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562722" marR="0" lvl="0" indent="-456586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242"/>
              <a:buFont typeface="Arial"/>
              <a:buChar char="•"/>
              <a:defRPr sz="275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125444" marR="0" lvl="1" indent="-433765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688165" marR="0" lvl="2" indent="-418524" algn="l" rtl="0">
              <a:lnSpc>
                <a:spcPct val="90000"/>
              </a:lnSpc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755"/>
              <a:buFont typeface="Arial"/>
              <a:buChar char="•"/>
              <a:defRPr sz="215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50887" marR="0" lvl="3" indent="-403284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560"/>
              <a:buFont typeface="Arial"/>
              <a:buChar char="–"/>
              <a:defRPr sz="19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813609" marR="0" lvl="4" indent="-403284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560"/>
              <a:buFont typeface="Arial"/>
              <a:buChar char="»"/>
              <a:defRPr sz="19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376331" marR="0" lvl="5" indent="-40589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939052" marR="0" lvl="6" indent="-40589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01774" marR="0" lvl="7" indent="-40589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064496" marR="0" lvl="8" indent="-40589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Section Tit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269241" y="2084172"/>
            <a:ext cx="11653522" cy="1162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35"/>
              <a:buFont typeface="Calibri"/>
              <a:buNone/>
              <a:defRPr sz="70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3" indent="0" algn="ctr">
              <a:buNone/>
              <a:defRPr sz="1801"/>
            </a:lvl3pPr>
            <a:lvl4pPr marL="1371634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9" indent="0" algn="ctr">
              <a:buNone/>
              <a:defRPr sz="1600"/>
            </a:lvl7pPr>
            <a:lvl8pPr marL="3200480" indent="0" algn="ctr">
              <a:buNone/>
              <a:defRPr sz="1600"/>
            </a:lvl8pPr>
            <a:lvl9pPr marL="3657691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39EA2-55BD-42D9-A3B3-20D6D22715F0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12FEC-B71F-4637-BA7F-AE62DE34B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045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5" r:id="rId5"/>
    <p:sldLayoutId id="214748365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783B93C-511C-42EC-BD84-5B9B054FB2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0" name="Google Shape;39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613" y="402965"/>
            <a:ext cx="1068038" cy="24324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40;p42"/>
          <p:cNvSpPr/>
          <p:nvPr/>
        </p:nvSpPr>
        <p:spPr>
          <a:xfrm>
            <a:off x="9765915" y="6335312"/>
            <a:ext cx="222736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Make it possible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41;p42" descr="텍스트, 클립아트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10964" y="5829300"/>
            <a:ext cx="1927553" cy="4176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" name="Google Shape;43;p42"/>
          <p:cNvCxnSpPr>
            <a:cxnSpLocks/>
          </p:cNvCxnSpPr>
          <p:nvPr/>
        </p:nvCxnSpPr>
        <p:spPr>
          <a:xfrm>
            <a:off x="862205" y="2286000"/>
            <a:ext cx="0" cy="1069750"/>
          </a:xfrm>
          <a:prstGeom prst="straightConnector1">
            <a:avLst/>
          </a:prstGeom>
          <a:noFill/>
          <a:ln w="57150" cap="flat" cmpd="sng">
            <a:solidFill>
              <a:srgbClr val="02BDB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5" name="Google Shape;57;p11"/>
          <p:cNvSpPr txBox="1">
            <a:spLocks/>
          </p:cNvSpPr>
          <p:nvPr/>
        </p:nvSpPr>
        <p:spPr>
          <a:xfrm>
            <a:off x="983632" y="2223951"/>
            <a:ext cx="8245702" cy="120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20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AI</a:t>
            </a:r>
            <a:r>
              <a:rPr lang="ko-KR" altLang="en-US" sz="20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개발자 트랙 미니프로젝트  </a:t>
            </a:r>
            <a:r>
              <a:rPr lang="en-US" altLang="ko-KR" sz="20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OO </a:t>
            </a:r>
            <a:r>
              <a:rPr lang="ko-KR" altLang="en-US" sz="20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차 </a:t>
            </a:r>
            <a:endParaRPr lang="en-US" altLang="ko-KR" sz="2000" spc="-100" dirty="0">
              <a:ln w="3175">
                <a:solidFill>
                  <a:schemeClr val="tx1">
                    <a:alpha val="30000"/>
                  </a:schemeClr>
                </a:solidFill>
              </a:ln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l"/>
            <a:endParaRPr lang="en-US" altLang="ko-KR" sz="1000" spc="-100" dirty="0">
              <a:ln w="3175">
                <a:solidFill>
                  <a:schemeClr val="tx1">
                    <a:alpha val="30000"/>
                  </a:schemeClr>
                </a:solidFill>
              </a:ln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l"/>
            <a:r>
              <a:rPr lang="ko-KR" altLang="en-US" sz="4400" b="1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+mn-ea"/>
                <a:ea typeface="+mn-ea"/>
              </a:rPr>
              <a:t>조별 발표 템플릿</a:t>
            </a:r>
            <a:endParaRPr lang="en-US" altLang="ko-KR" sz="4400" b="1" spc="-100" dirty="0">
              <a:ln w="3175">
                <a:solidFill>
                  <a:schemeClr val="tx1">
                    <a:alpha val="30000"/>
                  </a:schemeClr>
                </a:solidFill>
              </a:ln>
              <a:latin typeface="+mn-ea"/>
              <a:ea typeface="+mn-ea"/>
            </a:endParaRPr>
          </a:p>
        </p:txBody>
      </p:sp>
      <p:sp>
        <p:nvSpPr>
          <p:cNvPr id="9" name="Google Shape;57;p11">
            <a:extLst>
              <a:ext uri="{FF2B5EF4-FFF2-40B4-BE49-F238E27FC236}">
                <a16:creationId xmlns:a16="http://schemas.microsoft.com/office/drawing/2014/main" id="{E3927A6B-D301-419B-A687-5B81C9865C94}"/>
              </a:ext>
            </a:extLst>
          </p:cNvPr>
          <p:cNvSpPr txBox="1">
            <a:spLocks/>
          </p:cNvSpPr>
          <p:nvPr/>
        </p:nvSpPr>
        <p:spPr>
          <a:xfrm>
            <a:off x="983632" y="3444241"/>
            <a:ext cx="4202322" cy="644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3200" b="1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F6765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AI OO</a:t>
            </a:r>
            <a:r>
              <a:rPr lang="ko-KR" altLang="en-US" sz="3200" b="1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F6765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반</a:t>
            </a:r>
            <a:r>
              <a:rPr lang="en-US" altLang="ko-KR" sz="3200" b="1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F6765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OO</a:t>
            </a:r>
            <a:r>
              <a:rPr lang="ko-KR" altLang="en-US" sz="3200" b="1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F6765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조</a:t>
            </a:r>
            <a:endParaRPr lang="en-US" altLang="ko-KR" sz="3200" b="1" spc="-100" dirty="0">
              <a:ln w="3175">
                <a:solidFill>
                  <a:schemeClr val="tx1">
                    <a:alpha val="30000"/>
                  </a:schemeClr>
                </a:solidFill>
              </a:ln>
              <a:solidFill>
                <a:srgbClr val="1F6765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5561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2557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7;p11">
            <a:extLst>
              <a:ext uri="{FF2B5EF4-FFF2-40B4-BE49-F238E27FC236}">
                <a16:creationId xmlns:a16="http://schemas.microsoft.com/office/drawing/2014/main" id="{F0793A9B-06C1-40F0-83F0-0D0FF6BDEC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685" y="287383"/>
            <a:ext cx="6808597" cy="62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3. </a:t>
            </a:r>
            <a:r>
              <a:rPr lang="ko-KR" altLang="en-US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종합 결과</a:t>
            </a:r>
            <a:endParaRPr sz="2800" spc="-100" dirty="0">
              <a:ln w="3175">
                <a:solidFill>
                  <a:schemeClr val="tx1">
                    <a:alpha val="30000"/>
                  </a:schemeClr>
                </a:solidFill>
              </a:ln>
              <a:solidFill>
                <a:srgbClr val="00000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Arial"/>
              <a:sym typeface="Arial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88D0699-B728-48FA-91B6-DACC6A0D5DAF}"/>
              </a:ext>
            </a:extLst>
          </p:cNvPr>
          <p:cNvGrpSpPr/>
          <p:nvPr/>
        </p:nvGrpSpPr>
        <p:grpSpPr>
          <a:xfrm>
            <a:off x="450813" y="1709382"/>
            <a:ext cx="12126683" cy="4691773"/>
            <a:chOff x="450813" y="1709382"/>
            <a:chExt cx="12126683" cy="469177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AFA970A-9AF8-4B0B-AEDC-A45AC6E4321C}"/>
                </a:ext>
              </a:extLst>
            </p:cNvPr>
            <p:cNvSpPr/>
            <p:nvPr/>
          </p:nvSpPr>
          <p:spPr>
            <a:xfrm>
              <a:off x="2768257" y="2370706"/>
              <a:ext cx="23436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</a:rPr>
                <a:t>.</a:t>
              </a:r>
              <a:endParaRPr lang="ko-KR" altLang="en-US" dirty="0"/>
            </a:p>
          </p:txBody>
        </p:sp>
        <p:pic>
          <p:nvPicPr>
            <p:cNvPr id="15" name="Picture 12" descr="https://lh7-us.googleusercontent.com/6fggNW0SE-6TNgPXn98nYlf4LAzy6-eE3xc0bxajjZNi4SlrxZcxce0QkdcqV3sDDDS3L4Bit_1ArY3ggvChuUPhL3CJRnBl1fOMuQjLHEVGdyu6bd4KyHslZKo3kdq2vGfhoAfxU75CkKOGgIU2JrU">
              <a:extLst>
                <a:ext uri="{FF2B5EF4-FFF2-40B4-BE49-F238E27FC236}">
                  <a16:creationId xmlns:a16="http://schemas.microsoft.com/office/drawing/2014/main" id="{5A2EFF9C-8879-4433-B23D-81607975BC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813" y="1709382"/>
              <a:ext cx="5734050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4" descr="https://lh7-us.googleusercontent.com/L9EAo7AGC2wbr4itBiVyfvA-dcimYaPxjLau870lpjskgCZlRBNtuk6ToQSNAdkA7D4stlkHa0jnAtSM8gfeFYe4kg-vo_GFPP-AhZdgFx9ADhQMUqvslqmubMbNpbTAzpft1cotDB_rMvztw2K2s_Y">
              <a:extLst>
                <a:ext uri="{FF2B5EF4-FFF2-40B4-BE49-F238E27FC236}">
                  <a16:creationId xmlns:a16="http://schemas.microsoft.com/office/drawing/2014/main" id="{037409F5-51C4-4AC5-AA52-C22606BFE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813" y="3896080"/>
              <a:ext cx="5734050" cy="2505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 descr="https://lh7-us.googleusercontent.com/429nOG9LjgbyTiDryGY2bfsjZHSQZhTsoIF3qxCKqbiMta0jApHVlZsorpMjMis0Sbi_edy6fGcOM9a06RUmYgJ1PSgyrosdMk7UmWiPJpkKzX0cp8XQSPuzEmraUkqbE3F64PayfoP1Jbz1yzGeJX8">
              <a:extLst>
                <a:ext uri="{FF2B5EF4-FFF2-40B4-BE49-F238E27FC236}">
                  <a16:creationId xmlns:a16="http://schemas.microsoft.com/office/drawing/2014/main" id="{730751EC-8333-4599-BF75-A9CB7F59E3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4863" y="1709382"/>
              <a:ext cx="5734050" cy="2454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B4FF87F-A01B-4063-A5F5-951AD2D7E73D}"/>
                </a:ext>
              </a:extLst>
            </p:cNvPr>
            <p:cNvSpPr/>
            <p:nvPr/>
          </p:nvSpPr>
          <p:spPr>
            <a:xfrm>
              <a:off x="4531566" y="1792369"/>
              <a:ext cx="2951143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&lt; </a:t>
              </a:r>
              <a:r>
                <a:rPr lang="ko-KR" altLang="en-US" dirty="0" err="1"/>
                <a:t>랜덤포레스트</a:t>
              </a:r>
              <a:r>
                <a:rPr lang="ko-KR" altLang="en-US" dirty="0"/>
                <a:t> </a:t>
              </a:r>
              <a:r>
                <a:rPr lang="en-US" altLang="ko-KR" dirty="0"/>
                <a:t>&gt;</a:t>
              </a:r>
              <a:endParaRPr lang="ko-KR" altLang="en-US" dirty="0"/>
            </a:p>
            <a:p>
              <a:r>
                <a:rPr lang="en-US" altLang="ko-KR" dirty="0"/>
                <a:t>- MSE: 656.771</a:t>
              </a:r>
              <a:endParaRPr lang="ko-KR" altLang="en-US" dirty="0"/>
            </a:p>
            <a:p>
              <a:r>
                <a:rPr lang="en-US" altLang="ko-KR" dirty="0"/>
                <a:t>- R2 : 0.414</a:t>
              </a:r>
              <a:endParaRPr lang="ko-KR" altLang="en-US" dirty="0"/>
            </a:p>
            <a:p>
              <a:br>
                <a:rPr lang="ko-KR" altLang="en-US" dirty="0"/>
              </a:br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521DEE4-4FDA-49C9-8B1E-003CDB14E53C}"/>
                </a:ext>
              </a:extLst>
            </p:cNvPr>
            <p:cNvSpPr/>
            <p:nvPr/>
          </p:nvSpPr>
          <p:spPr>
            <a:xfrm>
              <a:off x="4299134" y="4163733"/>
              <a:ext cx="2951143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&lt; </a:t>
              </a:r>
              <a:r>
                <a:rPr lang="ko-KR" altLang="en-US" dirty="0" err="1"/>
                <a:t>그라디안트부스팅</a:t>
              </a:r>
              <a:r>
                <a:rPr lang="ko-KR" altLang="en-US" dirty="0"/>
                <a:t> </a:t>
              </a:r>
              <a:r>
                <a:rPr lang="en-US" altLang="ko-KR" dirty="0"/>
                <a:t>&gt;</a:t>
              </a:r>
              <a:endParaRPr lang="ko-KR" altLang="en-US" dirty="0"/>
            </a:p>
            <a:p>
              <a:r>
                <a:rPr lang="en-US" altLang="ko-KR" dirty="0"/>
                <a:t>- MSE: 617.869</a:t>
              </a:r>
              <a:endParaRPr lang="ko-KR" altLang="en-US" dirty="0"/>
            </a:p>
            <a:p>
              <a:r>
                <a:rPr lang="en-US" altLang="ko-KR" dirty="0"/>
                <a:t>- R2 : 0.449</a:t>
              </a:r>
              <a:endParaRPr lang="ko-KR" altLang="en-US" dirty="0"/>
            </a:p>
            <a:p>
              <a:br>
                <a:rPr lang="ko-KR" altLang="en-US" dirty="0"/>
              </a:br>
              <a:br>
                <a:rPr lang="ko-KR" altLang="en-US" dirty="0"/>
              </a:br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AA5CF07-02FC-4E1D-BD1B-428D53DA4156}"/>
                </a:ext>
              </a:extLst>
            </p:cNvPr>
            <p:cNvSpPr/>
            <p:nvPr/>
          </p:nvSpPr>
          <p:spPr>
            <a:xfrm>
              <a:off x="10036263" y="1939818"/>
              <a:ext cx="2124673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</a:rPr>
                <a:t>&lt; KNN</a:t>
              </a:r>
              <a:r>
                <a:rPr lang="ko-KR" altLang="en-US" dirty="0">
                  <a:latin typeface="Arial" panose="020B0604020202020204" pitchFamily="34" charset="0"/>
                </a:rPr>
                <a:t> </a:t>
              </a:r>
              <a:r>
                <a:rPr lang="en-US" altLang="ko-KR" dirty="0">
                  <a:latin typeface="Arial" panose="020B0604020202020204" pitchFamily="34" charset="0"/>
                </a:rPr>
                <a:t>&gt;</a:t>
              </a:r>
              <a:endParaRPr lang="ko-KR" altLang="en-US" dirty="0"/>
            </a:p>
            <a:p>
              <a:r>
                <a:rPr lang="en-US" altLang="ko-KR" dirty="0">
                  <a:latin typeface="Arial" panose="020B0604020202020204" pitchFamily="34" charset="0"/>
                </a:rPr>
                <a:t>- MSE: 761.989</a:t>
              </a:r>
              <a:endParaRPr lang="ko-KR" altLang="en-US" dirty="0"/>
            </a:p>
            <a:p>
              <a:r>
                <a:rPr lang="en-US" altLang="ko-KR" dirty="0">
                  <a:latin typeface="Arial" panose="020B0604020202020204" pitchFamily="34" charset="0"/>
                </a:rPr>
                <a:t>- R2 : 0.318</a:t>
              </a:r>
              <a:endParaRPr lang="ko-KR" altLang="en-US" dirty="0"/>
            </a:p>
            <a:p>
              <a:br>
                <a:rPr lang="ko-KR" altLang="en-US" dirty="0"/>
              </a:br>
              <a:endParaRPr lang="ko-KR" altLang="en-US" dirty="0"/>
            </a:p>
          </p:txBody>
        </p:sp>
        <p:pic>
          <p:nvPicPr>
            <p:cNvPr id="24" name="Picture 18" descr="https://lh7-us.googleusercontent.com/uqeybYDbco3YYILkzY61TQBTiVtjs_UelA6yxBDW1XoKypjtoFsey2Ie3Om9-OrMouG8JyTjcFrisRQEIF9zmdy-Y6DZyBAfYZ3UKtbkuhsIydu6HIVdhH10_74yzD5nlcnGB7T2obmbcK6wvcy4PO0">
              <a:extLst>
                <a:ext uri="{FF2B5EF4-FFF2-40B4-BE49-F238E27FC236}">
                  <a16:creationId xmlns:a16="http://schemas.microsoft.com/office/drawing/2014/main" id="{29606D21-8C95-4835-B182-78E142E0C5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0124" y="4246720"/>
              <a:ext cx="5628995" cy="2011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1501393-B050-48C2-8FC1-7C68BC4908C6}"/>
                </a:ext>
              </a:extLst>
            </p:cNvPr>
            <p:cNvSpPr/>
            <p:nvPr/>
          </p:nvSpPr>
          <p:spPr>
            <a:xfrm>
              <a:off x="10452823" y="4667864"/>
              <a:ext cx="2124673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</a:rPr>
                <a:t>&lt; </a:t>
              </a:r>
              <a:r>
                <a:rPr lang="ko-KR" altLang="en-US" dirty="0">
                  <a:latin typeface="Arial" panose="020B0604020202020204" pitchFamily="34" charset="0"/>
                </a:rPr>
                <a:t>선형회귀 </a:t>
              </a:r>
              <a:r>
                <a:rPr lang="en-US" altLang="ko-KR" dirty="0">
                  <a:latin typeface="Arial" panose="020B0604020202020204" pitchFamily="34" charset="0"/>
                </a:rPr>
                <a:t>&gt;</a:t>
              </a:r>
              <a:endParaRPr lang="ko-KR" altLang="en-US" dirty="0"/>
            </a:p>
            <a:p>
              <a:r>
                <a:rPr lang="en-US" altLang="ko-KR" dirty="0"/>
                <a:t>- MSE: 708.27</a:t>
              </a:r>
            </a:p>
            <a:p>
              <a:r>
                <a:rPr lang="en-US" altLang="ko-KR" dirty="0"/>
                <a:t>- R2 : 0.3679</a:t>
              </a:r>
              <a:br>
                <a:rPr lang="ko-KR" altLang="en-US" dirty="0"/>
              </a:b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97431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7;p11">
            <a:extLst>
              <a:ext uri="{FF2B5EF4-FFF2-40B4-BE49-F238E27FC236}">
                <a16:creationId xmlns:a16="http://schemas.microsoft.com/office/drawing/2014/main" id="{F0793A9B-06C1-40F0-83F0-0D0FF6BDEC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685" y="287383"/>
            <a:ext cx="6808597" cy="62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1. </a:t>
            </a:r>
            <a:r>
              <a:rPr lang="ko-KR" altLang="en-US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데이터 분석 및 </a:t>
            </a:r>
            <a:r>
              <a:rPr lang="ko-KR" altLang="en-US" sz="2800" spc="-100" dirty="0" err="1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전처리</a:t>
            </a:r>
            <a:endParaRPr sz="2800" spc="-100" dirty="0">
              <a:ln w="3175">
                <a:solidFill>
                  <a:schemeClr val="tx1">
                    <a:alpha val="30000"/>
                  </a:schemeClr>
                </a:solidFill>
              </a:ln>
              <a:solidFill>
                <a:srgbClr val="00000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Arial"/>
              <a:sym typeface="Arial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A199B9-2876-435E-84C0-912B48C16E85}"/>
              </a:ext>
            </a:extLst>
          </p:cNvPr>
          <p:cNvSpPr/>
          <p:nvPr/>
        </p:nvSpPr>
        <p:spPr>
          <a:xfrm>
            <a:off x="450813" y="1309272"/>
            <a:ext cx="4398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252427">
              <a:spcBef>
                <a:spcPts val="615"/>
              </a:spcBef>
              <a:buSzPts val="1800"/>
              <a:buChar char="▪"/>
            </a:pPr>
            <a:endParaRPr lang="ko-KR" altLang="en-US" sz="20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04658B-C3B3-41D2-83C4-455237456A25}"/>
              </a:ext>
            </a:extLst>
          </p:cNvPr>
          <p:cNvSpPr/>
          <p:nvPr/>
        </p:nvSpPr>
        <p:spPr>
          <a:xfrm>
            <a:off x="724845" y="1840010"/>
            <a:ext cx="5669280" cy="4338721"/>
          </a:xfrm>
          <a:prstGeom prst="rect">
            <a:avLst/>
          </a:prstGeom>
          <a:solidFill>
            <a:srgbClr val="D9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03BCED-F48A-40D1-A39D-6F167E1EA1FC}"/>
              </a:ext>
            </a:extLst>
          </p:cNvPr>
          <p:cNvSpPr/>
          <p:nvPr/>
        </p:nvSpPr>
        <p:spPr>
          <a:xfrm>
            <a:off x="890677" y="2139103"/>
            <a:ext cx="4606145" cy="1449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dk1"/>
              </a:buClr>
              <a:buSzPts val="2167"/>
              <a:buFontTx/>
              <a:buChar char="-"/>
            </a:pPr>
            <a:r>
              <a:rPr lang="ko-KR" altLang="en-US" b="1" dirty="0"/>
              <a:t>변수</a:t>
            </a:r>
            <a:r>
              <a:rPr lang="en-US" altLang="ko-KR" b="1" dirty="0"/>
              <a:t>: </a:t>
            </a:r>
            <a:r>
              <a:rPr lang="ko-KR" altLang="en-US" b="1" dirty="0"/>
              <a:t>일산화탄소</a:t>
            </a:r>
            <a:r>
              <a:rPr lang="en-US" altLang="ko-KR" b="1" dirty="0"/>
              <a:t>(CO)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2167"/>
            </a:pPr>
            <a:endParaRPr lang="en-US" altLang="ko-KR" dirty="0"/>
          </a:p>
          <a:p>
            <a:pPr marL="285750" indent="-285750">
              <a:lnSpc>
                <a:spcPct val="90000"/>
              </a:lnSpc>
              <a:buClr>
                <a:schemeClr val="dk1"/>
              </a:buClr>
              <a:buSzPts val="2167"/>
              <a:buFontTx/>
              <a:buChar char="-"/>
            </a:pPr>
            <a:r>
              <a:rPr lang="ko-KR" altLang="en-US" dirty="0"/>
              <a:t>수치형</a:t>
            </a:r>
            <a:endParaRPr lang="en-US" altLang="ko-KR" dirty="0"/>
          </a:p>
          <a:p>
            <a:pPr marL="285750" indent="-285750">
              <a:lnSpc>
                <a:spcPct val="90000"/>
              </a:lnSpc>
              <a:buClr>
                <a:schemeClr val="dk1"/>
              </a:buClr>
              <a:buSzPts val="2167"/>
              <a:buFontTx/>
              <a:buChar char="-"/>
            </a:pPr>
            <a:endParaRPr lang="en-US" altLang="ko-KR" dirty="0"/>
          </a:p>
          <a:p>
            <a:pPr marL="285750" indent="-285750">
              <a:lnSpc>
                <a:spcPct val="90000"/>
              </a:lnSpc>
              <a:buClr>
                <a:schemeClr val="dk1"/>
              </a:buClr>
              <a:buSzPts val="2167"/>
              <a:buFontTx/>
              <a:buChar char="-"/>
            </a:pPr>
            <a:r>
              <a:rPr lang="ko-KR" altLang="en-US" dirty="0" err="1"/>
              <a:t>결측치</a:t>
            </a:r>
            <a:r>
              <a:rPr lang="ko-KR" altLang="en-US" dirty="0"/>
              <a:t> 없음</a:t>
            </a:r>
            <a:endParaRPr lang="en-US" altLang="ko-KR" dirty="0"/>
          </a:p>
          <a:p>
            <a:pPr marL="285750" indent="-285750">
              <a:lnSpc>
                <a:spcPct val="90000"/>
              </a:lnSpc>
              <a:buClr>
                <a:schemeClr val="dk1"/>
              </a:buClr>
              <a:buSzPts val="2167"/>
              <a:buFontTx/>
              <a:buChar char="-"/>
            </a:pPr>
            <a:endParaRPr lang="en-US" altLang="ko-KR" dirty="0"/>
          </a:p>
          <a:p>
            <a:pPr marL="285750" indent="-285750">
              <a:lnSpc>
                <a:spcPct val="90000"/>
              </a:lnSpc>
              <a:buClr>
                <a:schemeClr val="dk1"/>
              </a:buClr>
              <a:buSzPts val="2167"/>
              <a:buFontTx/>
              <a:buChar char="-"/>
            </a:pPr>
            <a:r>
              <a:rPr lang="ko-KR" altLang="en-US" dirty="0" err="1"/>
              <a:t>기초통계량</a:t>
            </a:r>
            <a:endParaRPr lang="ko-KR" altLang="en-US" dirty="0"/>
          </a:p>
        </p:txBody>
      </p:sp>
      <p:pic>
        <p:nvPicPr>
          <p:cNvPr id="1028" name="Picture 4" descr="https://lh7-us.googleusercontent.com/DCN4fwJl6jK99lygRnbQzmCvNF6PrMkcnM4qIiEpHPYfaG9BcJY5ThQ64TMbvtoYlHRfd7SGXyB2papwpIGEmWNL3Im4JtpQu2MhoPXNIQBLe3cYh3BaAafYsX21CA3QL38BFylMIH8cL-o5l8Yqm_s">
            <a:extLst>
              <a:ext uri="{FF2B5EF4-FFF2-40B4-BE49-F238E27FC236}">
                <a16:creationId xmlns:a16="http://schemas.microsoft.com/office/drawing/2014/main" id="{5F5A7570-BD39-4656-81B4-D7CBC88C0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329" y="1332785"/>
            <a:ext cx="4495626" cy="229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7-us.googleusercontent.com/xvqBlZ5OnTCCGuCPSNnWQwi1oQXSS4L5wsFIlcij7RDhxWzSPbuQCfXs9JTIEcgaCfdrKan6yLp3SVjRSol5neLG_FEza3NH3PU56WePNr1eR9kQnOqRne1GpiS_GWHO5_HtQeSyrhzWxTB65J5yUZ0">
            <a:extLst>
              <a:ext uri="{FF2B5EF4-FFF2-40B4-BE49-F238E27FC236}">
                <a16:creationId xmlns:a16="http://schemas.microsoft.com/office/drawing/2014/main" id="{AE238D62-D698-434F-ACFD-10B0B901E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530" y="3787463"/>
            <a:ext cx="461962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53206CE-A0A1-4E1F-9FDF-BF1CE6B4A1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7154" y="3780265"/>
            <a:ext cx="2128242" cy="22861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9E9A52-B44A-436A-88C0-F35ADC3947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295" y="3787700"/>
            <a:ext cx="2243972" cy="227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68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7;p11">
            <a:extLst>
              <a:ext uri="{FF2B5EF4-FFF2-40B4-BE49-F238E27FC236}">
                <a16:creationId xmlns:a16="http://schemas.microsoft.com/office/drawing/2014/main" id="{F0793A9B-06C1-40F0-83F0-0D0FF6BDEC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685" y="287383"/>
            <a:ext cx="6808597" cy="62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1. </a:t>
            </a:r>
            <a:r>
              <a:rPr lang="ko-KR" altLang="en-US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데이터 분석 및 </a:t>
            </a:r>
            <a:r>
              <a:rPr lang="ko-KR" altLang="en-US" sz="2800" spc="-100" dirty="0" err="1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전처리</a:t>
            </a:r>
            <a:endParaRPr sz="2800" spc="-100" dirty="0">
              <a:ln w="3175">
                <a:solidFill>
                  <a:schemeClr val="tx1">
                    <a:alpha val="30000"/>
                  </a:schemeClr>
                </a:solidFill>
              </a:ln>
              <a:solidFill>
                <a:srgbClr val="00000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Arial"/>
              <a:sym typeface="Arial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A199B9-2876-435E-84C0-912B48C16E85}"/>
              </a:ext>
            </a:extLst>
          </p:cNvPr>
          <p:cNvSpPr/>
          <p:nvPr/>
        </p:nvSpPr>
        <p:spPr>
          <a:xfrm>
            <a:off x="450813" y="1309272"/>
            <a:ext cx="4398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252427">
              <a:spcBef>
                <a:spcPts val="615"/>
              </a:spcBef>
              <a:buSzPts val="1800"/>
              <a:buChar char="▪"/>
            </a:pPr>
            <a:endParaRPr lang="ko-KR" altLang="en-US" sz="20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04658B-C3B3-41D2-83C4-455237456A25}"/>
              </a:ext>
            </a:extLst>
          </p:cNvPr>
          <p:cNvSpPr/>
          <p:nvPr/>
        </p:nvSpPr>
        <p:spPr>
          <a:xfrm>
            <a:off x="724845" y="1840010"/>
            <a:ext cx="5669280" cy="4338721"/>
          </a:xfrm>
          <a:prstGeom prst="rect">
            <a:avLst/>
          </a:prstGeom>
          <a:solidFill>
            <a:srgbClr val="D9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03BCED-F48A-40D1-A39D-6F167E1EA1FC}"/>
              </a:ext>
            </a:extLst>
          </p:cNvPr>
          <p:cNvSpPr/>
          <p:nvPr/>
        </p:nvSpPr>
        <p:spPr>
          <a:xfrm>
            <a:off x="890677" y="2139103"/>
            <a:ext cx="4606145" cy="1449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dk1"/>
              </a:buClr>
              <a:buSzPts val="2167"/>
              <a:buFontTx/>
              <a:buChar char="-"/>
            </a:pPr>
            <a:r>
              <a:rPr lang="ko-KR" altLang="en-US" b="1" dirty="0"/>
              <a:t>변수</a:t>
            </a:r>
            <a:r>
              <a:rPr lang="en-US" altLang="ko-KR" b="1" dirty="0"/>
              <a:t>: </a:t>
            </a:r>
            <a:r>
              <a:rPr lang="ko-KR" altLang="en-US" b="1" dirty="0"/>
              <a:t>습도</a:t>
            </a:r>
            <a:r>
              <a:rPr lang="en-US" altLang="ko-KR" b="1" dirty="0"/>
              <a:t>(%)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2167"/>
            </a:pPr>
            <a:endParaRPr lang="en-US" altLang="ko-KR" dirty="0"/>
          </a:p>
          <a:p>
            <a:pPr marL="285750" indent="-285750">
              <a:lnSpc>
                <a:spcPct val="90000"/>
              </a:lnSpc>
              <a:buClr>
                <a:schemeClr val="dk1"/>
              </a:buClr>
              <a:buSzPts val="2167"/>
              <a:buFontTx/>
              <a:buChar char="-"/>
            </a:pPr>
            <a:r>
              <a:rPr lang="ko-KR" altLang="en-US" dirty="0"/>
              <a:t>수치형</a:t>
            </a:r>
            <a:endParaRPr lang="en-US" altLang="ko-KR" dirty="0"/>
          </a:p>
          <a:p>
            <a:pPr>
              <a:lnSpc>
                <a:spcPct val="90000"/>
              </a:lnSpc>
              <a:buClr>
                <a:schemeClr val="dk1"/>
              </a:buClr>
              <a:buSzPts val="2167"/>
            </a:pPr>
            <a:endParaRPr lang="en-US" altLang="ko-KR" dirty="0"/>
          </a:p>
          <a:p>
            <a:pPr marL="285750" indent="-285750">
              <a:lnSpc>
                <a:spcPct val="90000"/>
              </a:lnSpc>
              <a:buClr>
                <a:schemeClr val="dk1"/>
              </a:buClr>
              <a:buSzPts val="2167"/>
              <a:buFontTx/>
              <a:buChar char="-"/>
            </a:pPr>
            <a:r>
              <a:rPr lang="ko-KR" altLang="en-US" dirty="0" err="1"/>
              <a:t>결측치</a:t>
            </a:r>
            <a:r>
              <a:rPr lang="ko-KR" altLang="en-US" dirty="0"/>
              <a:t> 없음</a:t>
            </a:r>
            <a:endParaRPr lang="en-US" altLang="ko-KR" dirty="0"/>
          </a:p>
          <a:p>
            <a:pPr marL="285750" indent="-285750">
              <a:lnSpc>
                <a:spcPct val="90000"/>
              </a:lnSpc>
              <a:buClr>
                <a:schemeClr val="dk1"/>
              </a:buClr>
              <a:buSzPts val="2167"/>
              <a:buFontTx/>
              <a:buChar char="-"/>
            </a:pPr>
            <a:endParaRPr lang="en-US" altLang="ko-KR" dirty="0"/>
          </a:p>
          <a:p>
            <a:pPr marL="285750" indent="-285750">
              <a:lnSpc>
                <a:spcPct val="90000"/>
              </a:lnSpc>
              <a:buClr>
                <a:schemeClr val="dk1"/>
              </a:buClr>
              <a:buSzPts val="2167"/>
              <a:buFontTx/>
              <a:buChar char="-"/>
            </a:pPr>
            <a:r>
              <a:rPr lang="ko-KR" altLang="en-US" dirty="0" err="1"/>
              <a:t>기초통계량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CB1AC3-9E3F-4008-8345-AE9A48D56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462" y="3737321"/>
            <a:ext cx="2536959" cy="23314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BB94514-D5A0-4C83-A3A1-5CC76E25A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501" y="3718022"/>
            <a:ext cx="2523305" cy="2331418"/>
          </a:xfrm>
          <a:prstGeom prst="rect">
            <a:avLst/>
          </a:prstGeom>
        </p:spPr>
      </p:pic>
      <p:pic>
        <p:nvPicPr>
          <p:cNvPr id="4098" name="Picture 2" descr="https://lh7-us.googleusercontent.com/VApi0boyog8ggu8O1KO98EVZc_1EHvtFwlprrNrurPOPTFoQ0ztndhhKWPd-ZZ41RuSiErtTp8O4Cu6T9eqsVUMWCmN8XaL9ImD22fQq1maDirUks_3uEeCHZBpQSeiBin3c9z7xl2Adbe7042O5-RY">
            <a:extLst>
              <a:ext uri="{FF2B5EF4-FFF2-40B4-BE49-F238E27FC236}">
                <a16:creationId xmlns:a16="http://schemas.microsoft.com/office/drawing/2014/main" id="{AF6EC5DF-0EB1-47DE-A58A-226CC9D2CB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28"/>
          <a:stretch/>
        </p:blipFill>
        <p:spPr bwMode="auto">
          <a:xfrm>
            <a:off x="6770539" y="1309272"/>
            <a:ext cx="5136406" cy="242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lh7-us.googleusercontent.com/VX3dG-vedS4hroMYeZEG3xb_MpJh5pKBuaTQsL5tq2IHWfwcmq0h_IMk4_KUgisBo6ys_3mzIVnospYvfugrKnLHZlLts2Ufo8OFT_TBXeZ_cgwGvWcMuWDm117P40A8NxOcDSFsyoyuKZAWiV9ilkA">
            <a:extLst>
              <a:ext uri="{FF2B5EF4-FFF2-40B4-BE49-F238E27FC236}">
                <a16:creationId xmlns:a16="http://schemas.microsoft.com/office/drawing/2014/main" id="{6529623F-4E84-4564-B181-998774ADE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080" y="3737321"/>
            <a:ext cx="4509266" cy="255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107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7;p11">
            <a:extLst>
              <a:ext uri="{FF2B5EF4-FFF2-40B4-BE49-F238E27FC236}">
                <a16:creationId xmlns:a16="http://schemas.microsoft.com/office/drawing/2014/main" id="{F0793A9B-06C1-40F0-83F0-0D0FF6BDEC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685" y="287383"/>
            <a:ext cx="6808597" cy="62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1. </a:t>
            </a:r>
            <a:r>
              <a:rPr lang="ko-KR" altLang="en-US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데이터 분석 및 </a:t>
            </a:r>
            <a:r>
              <a:rPr lang="ko-KR" altLang="en-US" sz="2800" spc="-100" dirty="0" err="1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전처리</a:t>
            </a:r>
            <a:endParaRPr sz="2800" spc="-100" dirty="0">
              <a:ln w="3175">
                <a:solidFill>
                  <a:schemeClr val="tx1">
                    <a:alpha val="30000"/>
                  </a:schemeClr>
                </a:solidFill>
              </a:ln>
              <a:solidFill>
                <a:srgbClr val="00000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Arial"/>
              <a:sym typeface="Arial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A199B9-2876-435E-84C0-912B48C16E85}"/>
              </a:ext>
            </a:extLst>
          </p:cNvPr>
          <p:cNvSpPr/>
          <p:nvPr/>
        </p:nvSpPr>
        <p:spPr>
          <a:xfrm>
            <a:off x="4236096" y="2371111"/>
            <a:ext cx="254307" cy="262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52427">
              <a:spcBef>
                <a:spcPts val="615"/>
              </a:spcBef>
              <a:buSzPts val="1800"/>
              <a:buChar char="▪"/>
            </a:pPr>
            <a:endParaRPr lang="ko-KR" altLang="en-US" sz="20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04658B-C3B3-41D2-83C4-455237456A25}"/>
              </a:ext>
            </a:extLst>
          </p:cNvPr>
          <p:cNvSpPr/>
          <p:nvPr/>
        </p:nvSpPr>
        <p:spPr>
          <a:xfrm>
            <a:off x="724845" y="1840010"/>
            <a:ext cx="5669280" cy="4338721"/>
          </a:xfrm>
          <a:prstGeom prst="rect">
            <a:avLst/>
          </a:prstGeom>
          <a:solidFill>
            <a:srgbClr val="D9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03BCED-F48A-40D1-A39D-6F167E1EA1FC}"/>
              </a:ext>
            </a:extLst>
          </p:cNvPr>
          <p:cNvSpPr/>
          <p:nvPr/>
        </p:nvSpPr>
        <p:spPr>
          <a:xfrm>
            <a:off x="890677" y="2139103"/>
            <a:ext cx="4606145" cy="1449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dk1"/>
              </a:buClr>
              <a:buSzPts val="2167"/>
              <a:buFontTx/>
              <a:buChar char="-"/>
            </a:pPr>
            <a:r>
              <a:rPr lang="ko-KR" altLang="en-US" b="1" dirty="0"/>
              <a:t>변수</a:t>
            </a:r>
            <a:r>
              <a:rPr lang="en-US" altLang="ko-KR" b="1" dirty="0"/>
              <a:t>: </a:t>
            </a:r>
            <a:r>
              <a:rPr lang="ko-KR" altLang="en-US" b="1" dirty="0"/>
              <a:t>시정</a:t>
            </a:r>
            <a:r>
              <a:rPr lang="en-US" altLang="ko-KR" b="1" dirty="0"/>
              <a:t>(10m) 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2167"/>
            </a:pPr>
            <a:endParaRPr lang="en-US" altLang="ko-KR" dirty="0"/>
          </a:p>
          <a:p>
            <a:pPr marL="285750" indent="-285750">
              <a:lnSpc>
                <a:spcPct val="90000"/>
              </a:lnSpc>
              <a:buClr>
                <a:schemeClr val="dk1"/>
              </a:buClr>
              <a:buSzPts val="2167"/>
              <a:buFontTx/>
              <a:buChar char="-"/>
            </a:pPr>
            <a:r>
              <a:rPr lang="ko-KR" altLang="en-US" dirty="0"/>
              <a:t>수치형</a:t>
            </a:r>
            <a:endParaRPr lang="en-US" altLang="ko-KR" dirty="0"/>
          </a:p>
          <a:p>
            <a:pPr>
              <a:lnSpc>
                <a:spcPct val="90000"/>
              </a:lnSpc>
              <a:buClr>
                <a:schemeClr val="dk1"/>
              </a:buClr>
              <a:buSzPts val="2167"/>
            </a:pPr>
            <a:endParaRPr lang="en-US" altLang="ko-KR" dirty="0"/>
          </a:p>
          <a:p>
            <a:pPr marL="285750" indent="-285750">
              <a:lnSpc>
                <a:spcPct val="90000"/>
              </a:lnSpc>
              <a:buClr>
                <a:schemeClr val="dk1"/>
              </a:buClr>
              <a:buSzPts val="2167"/>
              <a:buFontTx/>
              <a:buChar char="-"/>
            </a:pPr>
            <a:r>
              <a:rPr lang="ko-KR" altLang="en-US" dirty="0" err="1"/>
              <a:t>결측치</a:t>
            </a:r>
            <a:r>
              <a:rPr lang="ko-KR" altLang="en-US" dirty="0"/>
              <a:t> 없음</a:t>
            </a:r>
            <a:endParaRPr lang="en-US" altLang="ko-KR" dirty="0"/>
          </a:p>
          <a:p>
            <a:pPr marL="285750" indent="-285750">
              <a:lnSpc>
                <a:spcPct val="90000"/>
              </a:lnSpc>
              <a:buClr>
                <a:schemeClr val="dk1"/>
              </a:buClr>
              <a:buSzPts val="2167"/>
              <a:buFontTx/>
              <a:buChar char="-"/>
            </a:pPr>
            <a:endParaRPr lang="en-US" altLang="ko-KR" dirty="0"/>
          </a:p>
          <a:p>
            <a:pPr marL="285750" indent="-285750">
              <a:lnSpc>
                <a:spcPct val="90000"/>
              </a:lnSpc>
              <a:buClr>
                <a:schemeClr val="dk1"/>
              </a:buClr>
              <a:buSzPts val="2167"/>
              <a:buFontTx/>
              <a:buChar char="-"/>
            </a:pPr>
            <a:r>
              <a:rPr lang="ko-KR" altLang="en-US" dirty="0" err="1"/>
              <a:t>기초통계량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AEAA52-E1F6-4E55-83EE-974CF3C14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677" y="3737321"/>
            <a:ext cx="2515477" cy="233141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ED20CB2-DF6A-4C67-A3EC-3F43E07F4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8459" y="3737321"/>
            <a:ext cx="2729465" cy="2331418"/>
          </a:xfrm>
          <a:prstGeom prst="rect">
            <a:avLst/>
          </a:prstGeom>
        </p:spPr>
      </p:pic>
      <p:pic>
        <p:nvPicPr>
          <p:cNvPr id="2056" name="Picture 8" descr="https://lh7-us.googleusercontent.com/2KqCcUaXoSviYLpxpU5EliGdWSjgaj6L2YUQGyWazzjDrtwYJ8vUStF2JLnr8Mrxl-DJxvwU3dLntj1gxndCAkmWwM-6DELVGNvzVhWovXD-2grnKnNjLIiy8DdZaAAdvePANtTOLtgqlWT7ZmsWAN0">
            <a:extLst>
              <a:ext uri="{FF2B5EF4-FFF2-40B4-BE49-F238E27FC236}">
                <a16:creationId xmlns:a16="http://schemas.microsoft.com/office/drawing/2014/main" id="{644DB56E-90D4-4BAC-A485-7989D8A0E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229" y="1950002"/>
            <a:ext cx="5331479" cy="422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956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7;p11">
            <a:extLst>
              <a:ext uri="{FF2B5EF4-FFF2-40B4-BE49-F238E27FC236}">
                <a16:creationId xmlns:a16="http://schemas.microsoft.com/office/drawing/2014/main" id="{F0793A9B-06C1-40F0-83F0-0D0FF6BDEC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685" y="287383"/>
            <a:ext cx="6808597" cy="62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1. </a:t>
            </a:r>
            <a:r>
              <a:rPr lang="ko-KR" altLang="en-US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데이터 분석 및 </a:t>
            </a:r>
            <a:r>
              <a:rPr lang="ko-KR" altLang="en-US" sz="2800" spc="-100" dirty="0" err="1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전처리</a:t>
            </a:r>
            <a:endParaRPr sz="2800" spc="-100" dirty="0">
              <a:ln w="3175">
                <a:solidFill>
                  <a:schemeClr val="tx1">
                    <a:alpha val="30000"/>
                  </a:schemeClr>
                </a:solidFill>
              </a:ln>
              <a:solidFill>
                <a:srgbClr val="00000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Arial"/>
              <a:sym typeface="Arial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A199B9-2876-435E-84C0-912B48C16E85}"/>
              </a:ext>
            </a:extLst>
          </p:cNvPr>
          <p:cNvSpPr/>
          <p:nvPr/>
        </p:nvSpPr>
        <p:spPr>
          <a:xfrm>
            <a:off x="4236096" y="2371111"/>
            <a:ext cx="254307" cy="262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52427">
              <a:spcBef>
                <a:spcPts val="615"/>
              </a:spcBef>
              <a:buSzPts val="1800"/>
              <a:buChar char="▪"/>
            </a:pPr>
            <a:endParaRPr lang="ko-KR" altLang="en-US" sz="20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04658B-C3B3-41D2-83C4-455237456A25}"/>
              </a:ext>
            </a:extLst>
          </p:cNvPr>
          <p:cNvSpPr/>
          <p:nvPr/>
        </p:nvSpPr>
        <p:spPr>
          <a:xfrm>
            <a:off x="724845" y="1840010"/>
            <a:ext cx="5669280" cy="4338721"/>
          </a:xfrm>
          <a:prstGeom prst="rect">
            <a:avLst/>
          </a:prstGeom>
          <a:solidFill>
            <a:srgbClr val="D9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03BCED-F48A-40D1-A39D-6F167E1EA1FC}"/>
              </a:ext>
            </a:extLst>
          </p:cNvPr>
          <p:cNvSpPr/>
          <p:nvPr/>
        </p:nvSpPr>
        <p:spPr>
          <a:xfrm>
            <a:off x="890677" y="2139103"/>
            <a:ext cx="4606145" cy="1449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dk1"/>
              </a:buClr>
              <a:buSzPts val="2167"/>
              <a:buFontTx/>
              <a:buChar char="-"/>
            </a:pPr>
            <a:r>
              <a:rPr lang="ko-KR" altLang="en-US" b="1" dirty="0"/>
              <a:t>변수</a:t>
            </a:r>
            <a:r>
              <a:rPr lang="en-US" altLang="ko-KR" b="1" dirty="0"/>
              <a:t>: </a:t>
            </a:r>
            <a:r>
              <a:rPr lang="ko-KR" altLang="en-US" b="1" dirty="0"/>
              <a:t>현지기압</a:t>
            </a:r>
            <a:endParaRPr lang="en-US" altLang="ko-KR" b="1" dirty="0"/>
          </a:p>
          <a:p>
            <a:pPr>
              <a:lnSpc>
                <a:spcPct val="90000"/>
              </a:lnSpc>
              <a:buClr>
                <a:schemeClr val="dk1"/>
              </a:buClr>
              <a:buSzPts val="2167"/>
            </a:pPr>
            <a:endParaRPr lang="en-US" altLang="ko-KR" dirty="0"/>
          </a:p>
          <a:p>
            <a:pPr marL="285750" indent="-285750">
              <a:lnSpc>
                <a:spcPct val="90000"/>
              </a:lnSpc>
              <a:buClr>
                <a:schemeClr val="dk1"/>
              </a:buClr>
              <a:buSzPts val="2167"/>
              <a:buFontTx/>
              <a:buChar char="-"/>
            </a:pPr>
            <a:r>
              <a:rPr lang="ko-KR" altLang="en-US" dirty="0"/>
              <a:t>수치형</a:t>
            </a:r>
            <a:endParaRPr lang="en-US" altLang="ko-KR" dirty="0"/>
          </a:p>
          <a:p>
            <a:pPr>
              <a:lnSpc>
                <a:spcPct val="90000"/>
              </a:lnSpc>
              <a:buClr>
                <a:schemeClr val="dk1"/>
              </a:buClr>
              <a:buSzPts val="2167"/>
            </a:pPr>
            <a:endParaRPr lang="en-US" altLang="ko-KR" dirty="0"/>
          </a:p>
          <a:p>
            <a:pPr marL="285750" indent="-285750">
              <a:lnSpc>
                <a:spcPct val="90000"/>
              </a:lnSpc>
              <a:buClr>
                <a:schemeClr val="dk1"/>
              </a:buClr>
              <a:buSzPts val="2167"/>
              <a:buFontTx/>
              <a:buChar char="-"/>
            </a:pPr>
            <a:r>
              <a:rPr lang="ko-KR" altLang="en-US" dirty="0" err="1"/>
              <a:t>결측치</a:t>
            </a:r>
            <a:r>
              <a:rPr lang="ko-KR" altLang="en-US" dirty="0"/>
              <a:t> 없음</a:t>
            </a:r>
            <a:endParaRPr lang="en-US" altLang="ko-KR" dirty="0"/>
          </a:p>
          <a:p>
            <a:pPr marL="285750" indent="-285750">
              <a:lnSpc>
                <a:spcPct val="90000"/>
              </a:lnSpc>
              <a:buClr>
                <a:schemeClr val="dk1"/>
              </a:buClr>
              <a:buSzPts val="2167"/>
              <a:buFontTx/>
              <a:buChar char="-"/>
            </a:pPr>
            <a:endParaRPr lang="en-US" altLang="ko-KR" dirty="0"/>
          </a:p>
          <a:p>
            <a:pPr marL="285750" indent="-285750">
              <a:lnSpc>
                <a:spcPct val="90000"/>
              </a:lnSpc>
              <a:buClr>
                <a:schemeClr val="dk1"/>
              </a:buClr>
              <a:buSzPts val="2167"/>
              <a:buFontTx/>
              <a:buChar char="-"/>
            </a:pPr>
            <a:r>
              <a:rPr lang="ko-KR" altLang="en-US" dirty="0" err="1"/>
              <a:t>기초통계량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38FD41-2C78-460C-8D1E-20F65FD64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75" y="3805937"/>
            <a:ext cx="2615699" cy="21555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F8EC9C-5E1F-4ECC-81A3-72A0711D0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2667" y="3805937"/>
            <a:ext cx="2783164" cy="2155588"/>
          </a:xfrm>
          <a:prstGeom prst="rect">
            <a:avLst/>
          </a:prstGeom>
        </p:spPr>
      </p:pic>
      <p:pic>
        <p:nvPicPr>
          <p:cNvPr id="6146" name="Picture 2" descr="https://lh7-us.googleusercontent.com/rhN7G-FL_YQv3ajxzNvtpmj98FyqcW36ljbaTmIiVZElaANhJbn3zIm_hTesURa75EGuHrctSjWiO5nNnhwKF_K_Ujtj8c9yTBBsDADg8YQJXyC1Mqe2q1-wFsqVeD8cwgfEynofp2cVO_OZNzehF7g">
            <a:extLst>
              <a:ext uri="{FF2B5EF4-FFF2-40B4-BE49-F238E27FC236}">
                <a16:creationId xmlns:a16="http://schemas.microsoft.com/office/drawing/2014/main" id="{B955887D-477E-4B58-948E-98BE976FE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125" y="3851271"/>
            <a:ext cx="5574355" cy="206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lh7-us.googleusercontent.com/mnERU4-qmuOKXScR7Q4NpAz5UrgDM5vZfGwW3Ub1ed9lLum0nPQOQ1bWjfxHo7aJGLvXmM5mFlCIqbFYzFGbouz8eLVBMmpIk5aMwFpErPfEHcWqHr-zzmtEDBv5n1J0lpsKCOpQ8boq1CITlk7m1-s">
            <a:extLst>
              <a:ext uri="{FF2B5EF4-FFF2-40B4-BE49-F238E27FC236}">
                <a16:creationId xmlns:a16="http://schemas.microsoft.com/office/drawing/2014/main" id="{62C9D6F0-9B56-4582-B03B-29411DF55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723" y="1856529"/>
            <a:ext cx="5134742" cy="173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940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7;p11">
            <a:extLst>
              <a:ext uri="{FF2B5EF4-FFF2-40B4-BE49-F238E27FC236}">
                <a16:creationId xmlns:a16="http://schemas.microsoft.com/office/drawing/2014/main" id="{F0793A9B-06C1-40F0-83F0-0D0FF6BDEC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685" y="287383"/>
            <a:ext cx="6808597" cy="62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2. </a:t>
            </a:r>
            <a:r>
              <a:rPr lang="ko-KR" altLang="en-US" sz="2800" spc="-100" dirty="0" err="1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머신러닝</a:t>
            </a:r>
            <a:r>
              <a:rPr lang="ko-KR" altLang="en-US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 모델링</a:t>
            </a:r>
            <a:r>
              <a:rPr lang="en-US" altLang="ko-KR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(1)</a:t>
            </a:r>
            <a:r>
              <a:rPr lang="ko-KR" altLang="en-US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 </a:t>
            </a:r>
            <a:r>
              <a:rPr lang="en-US" altLang="ko-KR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- </a:t>
            </a:r>
            <a:r>
              <a:rPr lang="ko-KR" altLang="en-US" sz="2800" spc="-100" dirty="0" err="1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랜덤포레스트</a:t>
            </a:r>
            <a:endParaRPr sz="2800" spc="-100" dirty="0">
              <a:ln w="3175">
                <a:solidFill>
                  <a:schemeClr val="tx1">
                    <a:alpha val="30000"/>
                  </a:schemeClr>
                </a:solidFill>
              </a:ln>
              <a:solidFill>
                <a:srgbClr val="00000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Arial"/>
              <a:sym typeface="Arial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8BA7F9B-1809-4344-972C-1DA9DEBC0038}"/>
              </a:ext>
            </a:extLst>
          </p:cNvPr>
          <p:cNvSpPr/>
          <p:nvPr/>
        </p:nvSpPr>
        <p:spPr>
          <a:xfrm>
            <a:off x="450813" y="1309272"/>
            <a:ext cx="80188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252427">
              <a:spcBef>
                <a:spcPts val="615"/>
              </a:spcBef>
              <a:buSzPts val="1800"/>
              <a:buChar char="▪"/>
            </a:pPr>
            <a:r>
              <a:rPr lang="ko-KR" altLang="en-US" sz="20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머신러닝</a:t>
            </a:r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모델링을 수행한 내용</a:t>
            </a:r>
            <a:r>
              <a:rPr lang="en-US" altLang="ko-KR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또는 공유하고 싶은 점을 작성 해주세요</a:t>
            </a:r>
          </a:p>
        </p:txBody>
      </p:sp>
      <p:pic>
        <p:nvPicPr>
          <p:cNvPr id="5122" name="Picture 2" descr="https://lh7-us.googleusercontent.com/aJd_ABOElsL61-7zdFHJsdQXNF6cj7970Lihdbg3Vj4b-tB9OLHaFEitPBC4u859fLV2e7KGE0w87nHP47bJHMn2W5v38sLBZ5EqWn54T9oSgIPhfKJrRvxF3TabaPTXeLIXB18ltP5UaBG8iicdC6M">
            <a:extLst>
              <a:ext uri="{FF2B5EF4-FFF2-40B4-BE49-F238E27FC236}">
                <a16:creationId xmlns:a16="http://schemas.microsoft.com/office/drawing/2014/main" id="{ABFBAB29-96A7-41EE-832C-1CBAD78573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13"/>
          <a:stretch/>
        </p:blipFill>
        <p:spPr bwMode="auto">
          <a:xfrm>
            <a:off x="801096" y="1919419"/>
            <a:ext cx="4708453" cy="431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lh7-us.googleusercontent.com/CQ-KSaPuJ0pMKrnwbyFe_3SKk-hHKJrb3gA15Q9RwC2FNBZ7uz0gNxzidDozVixUzBJlfjOhCIsHxluksW6zQpUly40mZHbRZI2ApbWAQ_uSy7YAjZPsOLiA6DOfbDzYBOR8egUvViCm1DwFjLryWfQ">
            <a:extLst>
              <a:ext uri="{FF2B5EF4-FFF2-40B4-BE49-F238E27FC236}">
                <a16:creationId xmlns:a16="http://schemas.microsoft.com/office/drawing/2014/main" id="{2913D67D-544E-4A20-A405-B411AF3835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3" r="19518"/>
          <a:stretch/>
        </p:blipFill>
        <p:spPr bwMode="auto">
          <a:xfrm>
            <a:off x="6170722" y="1847449"/>
            <a:ext cx="5405377" cy="439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324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7;p11">
            <a:extLst>
              <a:ext uri="{FF2B5EF4-FFF2-40B4-BE49-F238E27FC236}">
                <a16:creationId xmlns:a16="http://schemas.microsoft.com/office/drawing/2014/main" id="{F0793A9B-06C1-40F0-83F0-0D0FF6BDEC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685" y="287383"/>
            <a:ext cx="6808597" cy="62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/>
          <a:p>
            <a:r>
              <a:rPr lang="en-US" altLang="ko-KR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2. </a:t>
            </a:r>
            <a:r>
              <a:rPr lang="ko-KR" altLang="en-US" sz="2800" spc="-100" dirty="0" err="1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머신러닝</a:t>
            </a:r>
            <a:r>
              <a:rPr lang="ko-KR" altLang="en-US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 모델링</a:t>
            </a:r>
            <a:r>
              <a:rPr lang="en-US" altLang="ko-KR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(2)</a:t>
            </a:r>
            <a:r>
              <a:rPr lang="ko-KR" altLang="en-US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 </a:t>
            </a:r>
            <a:r>
              <a:rPr lang="en-US" altLang="ko-KR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- </a:t>
            </a:r>
            <a:r>
              <a:rPr lang="en-US" altLang="ko-KR" sz="2800" spc="-100" dirty="0" err="1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XGBoost</a:t>
            </a:r>
            <a:br>
              <a:rPr lang="en-US" altLang="ko-KR" sz="2800" b="0" dirty="0"/>
            </a:br>
            <a:br>
              <a:rPr lang="en-US" altLang="ko-KR" sz="2800" dirty="0"/>
            </a:br>
            <a:endParaRPr sz="2800" spc="-100" dirty="0">
              <a:ln w="3175">
                <a:solidFill>
                  <a:schemeClr val="tx1">
                    <a:alpha val="30000"/>
                  </a:schemeClr>
                </a:solidFill>
              </a:ln>
              <a:solidFill>
                <a:srgbClr val="00000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Arial"/>
              <a:sym typeface="Arial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8BA7F9B-1809-4344-972C-1DA9DEBC0038}"/>
              </a:ext>
            </a:extLst>
          </p:cNvPr>
          <p:cNvSpPr/>
          <p:nvPr/>
        </p:nvSpPr>
        <p:spPr>
          <a:xfrm>
            <a:off x="450813" y="1309272"/>
            <a:ext cx="80188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252427">
              <a:spcBef>
                <a:spcPts val="615"/>
              </a:spcBef>
              <a:buSzPts val="1800"/>
              <a:buChar char="▪"/>
            </a:pPr>
            <a:r>
              <a:rPr lang="ko-KR" altLang="en-US" sz="20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머신러닝</a:t>
            </a:r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모델링을 수행한 내용</a:t>
            </a:r>
            <a:r>
              <a:rPr lang="en-US" altLang="ko-KR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또는 공유하고 싶은 점을 작성 해주세요</a:t>
            </a:r>
          </a:p>
        </p:txBody>
      </p:sp>
      <p:pic>
        <p:nvPicPr>
          <p:cNvPr id="7172" name="Picture 4" descr="https://lh7-us.googleusercontent.com/H4bmwlWVW69h4KoI3tgq7-k5_CN7gwB3UvcuQ_cSF_xLBXqKTTY55i9eu3lMkaThrW1-SeuhEO67gXmXBoIfZ8o14DNN7_AOPkDojZMabNL6ul7MchkdS3OcDq4BM7ZK4OA19qjuWX6RpDY8NION3d4">
            <a:extLst>
              <a:ext uri="{FF2B5EF4-FFF2-40B4-BE49-F238E27FC236}">
                <a16:creationId xmlns:a16="http://schemas.microsoft.com/office/drawing/2014/main" id="{E626ACC0-08A3-42F0-8A17-C02003175E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86" r="49355" b="-4107"/>
          <a:stretch/>
        </p:blipFill>
        <p:spPr bwMode="auto">
          <a:xfrm>
            <a:off x="659394" y="2236808"/>
            <a:ext cx="5436606" cy="392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lh7-us.googleusercontent.com/5CLX4O9SGQr9cMFtGfo0YncCy9iQ8VHFR2mm5htzBzOK1qQciWGP0wdhXYvnEPzxYSOGzpYXlhTrCtpfjN39eLM5-VcoyYifrPHogEbNyyZNMYTw2syPJwFwMM2Win6XgDCieZndhHAWyMpfTyhFbpI">
            <a:extLst>
              <a:ext uri="{FF2B5EF4-FFF2-40B4-BE49-F238E27FC236}">
                <a16:creationId xmlns:a16="http://schemas.microsoft.com/office/drawing/2014/main" id="{0BA424DF-2F59-4332-9A4B-6253ABFB9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" t="12240" r="15617"/>
          <a:stretch/>
        </p:blipFill>
        <p:spPr bwMode="auto">
          <a:xfrm>
            <a:off x="6709457" y="1709382"/>
            <a:ext cx="4541135" cy="461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638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7;p11">
            <a:extLst>
              <a:ext uri="{FF2B5EF4-FFF2-40B4-BE49-F238E27FC236}">
                <a16:creationId xmlns:a16="http://schemas.microsoft.com/office/drawing/2014/main" id="{F0793A9B-06C1-40F0-83F0-0D0FF6BDEC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685" y="287383"/>
            <a:ext cx="6808597" cy="62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/>
          <a:p>
            <a:r>
              <a:rPr lang="en-US" altLang="ko-KR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2. </a:t>
            </a:r>
            <a:r>
              <a:rPr lang="ko-KR" altLang="en-US" sz="2800" spc="-100" dirty="0" err="1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머신러닝</a:t>
            </a:r>
            <a:r>
              <a:rPr lang="ko-KR" altLang="en-US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 모델링</a:t>
            </a:r>
            <a:r>
              <a:rPr lang="en-US" altLang="ko-KR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(3)</a:t>
            </a:r>
            <a:r>
              <a:rPr lang="ko-KR" altLang="en-US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 </a:t>
            </a:r>
            <a:r>
              <a:rPr lang="en-US" altLang="ko-KR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- KNN</a:t>
            </a:r>
            <a:br>
              <a:rPr lang="en-US" altLang="ko-KR" sz="2800" b="0" dirty="0"/>
            </a:br>
            <a:br>
              <a:rPr lang="en-US" altLang="ko-KR" sz="2800" dirty="0"/>
            </a:br>
            <a:endParaRPr sz="2800" spc="-100" dirty="0">
              <a:ln w="3175">
                <a:solidFill>
                  <a:schemeClr val="tx1">
                    <a:alpha val="30000"/>
                  </a:schemeClr>
                </a:solidFill>
              </a:ln>
              <a:solidFill>
                <a:srgbClr val="00000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Arial"/>
              <a:sym typeface="Arial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8BA7F9B-1809-4344-972C-1DA9DEBC0038}"/>
              </a:ext>
            </a:extLst>
          </p:cNvPr>
          <p:cNvSpPr/>
          <p:nvPr/>
        </p:nvSpPr>
        <p:spPr>
          <a:xfrm>
            <a:off x="450813" y="1309272"/>
            <a:ext cx="80188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252427">
              <a:spcBef>
                <a:spcPts val="615"/>
              </a:spcBef>
              <a:buSzPts val="1800"/>
              <a:buChar char="▪"/>
            </a:pPr>
            <a:r>
              <a:rPr lang="ko-KR" altLang="en-US" sz="20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머신러닝</a:t>
            </a:r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모델링을 수행한 내용</a:t>
            </a:r>
            <a:r>
              <a:rPr lang="en-US" altLang="ko-KR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또는 공유하고 싶은 점을 작성 해주세요</a:t>
            </a:r>
          </a:p>
        </p:txBody>
      </p:sp>
      <p:pic>
        <p:nvPicPr>
          <p:cNvPr id="8194" name="Picture 2" descr="https://lh7-us.googleusercontent.com/6xXNS3pj6steDbcKmPgi3n5tN0Rv_L4L6U4RuirbPff4x2jOeU5tKDPSSEJtEQVQlcXHUWCg7TJdQoGy9pGbLcT1LN2uJB23zrG8FfRjdndE3iS2fjuqP1w3Gjx7ZWHhWbzwDx9rSObQkKkyhBKVqPI">
            <a:extLst>
              <a:ext uri="{FF2B5EF4-FFF2-40B4-BE49-F238E27FC236}">
                <a16:creationId xmlns:a16="http://schemas.microsoft.com/office/drawing/2014/main" id="{2A85B72D-56F8-44FB-973F-C890738A28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83"/>
          <a:stretch/>
        </p:blipFill>
        <p:spPr bwMode="auto">
          <a:xfrm>
            <a:off x="713110" y="1960402"/>
            <a:ext cx="4623271" cy="415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lh7-us.googleusercontent.com/429nOG9LjgbyTiDryGY2bfsjZHSQZhTsoIF3qxCKqbiMta0jApHVlZsorpMjMis0Sbi_edy6fGcOM9a06RUmYgJ1PSgyrosdMk7UmWiPJpkKzX0cp8XQSPuzEmraUkqbE3F64PayfoP1Jbz1yzGeJX8">
            <a:extLst>
              <a:ext uri="{FF2B5EF4-FFF2-40B4-BE49-F238E27FC236}">
                <a16:creationId xmlns:a16="http://schemas.microsoft.com/office/drawing/2014/main" id="{3A6762E8-6D67-4E28-A2C6-D6297BE73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165" y="1919287"/>
            <a:ext cx="6400462" cy="419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231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7;p11">
            <a:extLst>
              <a:ext uri="{FF2B5EF4-FFF2-40B4-BE49-F238E27FC236}">
                <a16:creationId xmlns:a16="http://schemas.microsoft.com/office/drawing/2014/main" id="{F0793A9B-06C1-40F0-83F0-0D0FF6BDEC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685" y="287383"/>
            <a:ext cx="6808597" cy="62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3. </a:t>
            </a:r>
            <a:r>
              <a:rPr lang="ko-KR" altLang="en-US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종합 결과</a:t>
            </a:r>
            <a:endParaRPr sz="2800" spc="-100" dirty="0">
              <a:ln w="3175">
                <a:solidFill>
                  <a:schemeClr val="tx1">
                    <a:alpha val="30000"/>
                  </a:schemeClr>
                </a:solidFill>
              </a:ln>
              <a:solidFill>
                <a:srgbClr val="00000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Arial"/>
              <a:sym typeface="Arial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3708F68-EBE2-4A09-B870-BBB4570F0D05}"/>
              </a:ext>
            </a:extLst>
          </p:cNvPr>
          <p:cNvSpPr/>
          <p:nvPr/>
        </p:nvSpPr>
        <p:spPr>
          <a:xfrm>
            <a:off x="450813" y="1309272"/>
            <a:ext cx="106477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252427">
              <a:spcBef>
                <a:spcPts val="615"/>
              </a:spcBef>
              <a:buSzPts val="1800"/>
              <a:buChar char="▪"/>
            </a:pPr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여러 모델을 비교하여 수행해본 결과나 프로젝트를 통해 얻은 인사이트가 있으면 작성 해주세요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D1FAAD6-9FE4-406C-80A6-967AF2A75BC4}"/>
              </a:ext>
            </a:extLst>
          </p:cNvPr>
          <p:cNvSpPr/>
          <p:nvPr/>
        </p:nvSpPr>
        <p:spPr>
          <a:xfrm>
            <a:off x="450813" y="6009012"/>
            <a:ext cx="107550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15"/>
              </a:spcBef>
              <a:buSzPts val="1800"/>
            </a:pPr>
            <a:r>
              <a:rPr lang="en-US" altLang="ko-KR" sz="16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- </a:t>
            </a:r>
            <a:r>
              <a:rPr lang="ko-KR" altLang="en-US" sz="16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그라디안트부스팅의</a:t>
            </a:r>
            <a:r>
              <a:rPr lang="ko-KR" altLang="en-US" sz="16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예측성능이 가장 좋았으며</a:t>
            </a:r>
            <a:r>
              <a:rPr lang="en-US" altLang="ko-KR" sz="16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, KNN</a:t>
            </a:r>
            <a:r>
              <a:rPr lang="ko-KR" altLang="en-US" sz="16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의 경우 다른 모델에 비해 이상치를 잘 예측함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059130-FBEE-4071-898C-2A511263E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49" y="1709382"/>
            <a:ext cx="10755069" cy="416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300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파랑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661AA2C327A4324587CA5B8F932705FD" ma:contentTypeVersion="16" ma:contentTypeDescription="새 문서를 만듭니다." ma:contentTypeScope="" ma:versionID="e9974894dc087bc702e39d51fac416ef">
  <xsd:schema xmlns:xsd="http://www.w3.org/2001/XMLSchema" xmlns:xs="http://www.w3.org/2001/XMLSchema" xmlns:p="http://schemas.microsoft.com/office/2006/metadata/properties" xmlns:ns2="1857a468-9f2d-455b-8425-136ceb0ac253" xmlns:ns3="9114dcef-bd0d-459c-b9d7-fc63398cdbee" targetNamespace="http://schemas.microsoft.com/office/2006/metadata/properties" ma:root="true" ma:fieldsID="41cd493e84cfcb347ae251f59b06abf5" ns2:_="" ns3:_="">
    <xsd:import namespace="1857a468-9f2d-455b-8425-136ceb0ac253"/>
    <xsd:import namespace="9114dcef-bd0d-459c-b9d7-fc63398cdbe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57a468-9f2d-455b-8425-136ceb0ac2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이미지 태그" ma:readOnly="false" ma:fieldId="{5cf76f15-5ced-4ddc-b409-7134ff3c332f}" ma:taxonomyMulti="true" ma:sspId="f1fa32a7-7a11-4d23-adca-71b1597c766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14dcef-bd0d-459c-b9d7-fc63398cdbee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54c65a67-eaa7-4f9d-a1f2-c1ec469a375d}" ma:internalName="TaxCatchAll" ma:showField="CatchAllData" ma:web="9114dcef-bd0d-459c-b9d7-fc63398cdbe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114dcef-bd0d-459c-b9d7-fc63398cdbee" xsi:nil="true"/>
    <lcf76f155ced4ddcb4097134ff3c332f xmlns="1857a468-9f2d-455b-8425-136ceb0ac253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29138D2-7D62-4711-8DD2-E2A210C093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857a468-9f2d-455b-8425-136ceb0ac253"/>
    <ds:schemaRef ds:uri="9114dcef-bd0d-459c-b9d7-fc63398cdb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474F5F0-E47C-4CD4-9BF1-D80ACD90DC05}">
  <ds:schemaRefs>
    <ds:schemaRef ds:uri="http://schemas.microsoft.com/office/infopath/2007/PartnerControls"/>
    <ds:schemaRef ds:uri="http://purl.org/dc/elements/1.1/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9114dcef-bd0d-459c-b9d7-fc63398cdbee"/>
    <ds:schemaRef ds:uri="1857a468-9f2d-455b-8425-136ceb0ac253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B6E4AB4-6812-4825-A477-08F4E470421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7635</TotalTime>
  <Words>224</Words>
  <Application>Microsoft Office PowerPoint</Application>
  <PresentationFormat>와이드스크린</PresentationFormat>
  <Paragraphs>64</Paragraphs>
  <Slides>11</Slides>
  <Notes>11</Notes>
  <HiddenSlides>1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Noto Sans Symbols</vt:lpstr>
      <vt:lpstr>나눔스퀘어 네오 ExtraBold</vt:lpstr>
      <vt:lpstr>나눔스퀘어 네오 Heavy</vt:lpstr>
      <vt:lpstr>나눔스퀘어 네오 Regular</vt:lpstr>
      <vt:lpstr>Malgun Gothic</vt:lpstr>
      <vt:lpstr>Malgun Gothic</vt:lpstr>
      <vt:lpstr>Arial</vt:lpstr>
      <vt:lpstr>Calibri</vt:lpstr>
      <vt:lpstr>Office 테마</vt:lpstr>
      <vt:lpstr>PowerPoint 프레젠테이션</vt:lpstr>
      <vt:lpstr>1. 데이터 분석 및 전처리</vt:lpstr>
      <vt:lpstr>1. 데이터 분석 및 전처리</vt:lpstr>
      <vt:lpstr>1. 데이터 분석 및 전처리</vt:lpstr>
      <vt:lpstr>1. 데이터 분석 및 전처리</vt:lpstr>
      <vt:lpstr>2. 머신러닝 모델링(1) - 랜덤포레스트</vt:lpstr>
      <vt:lpstr>2. 머신러닝 모델링(2) - XGBoost  </vt:lpstr>
      <vt:lpstr>2. 머신러닝 모델링(3) - KNN  </vt:lpstr>
      <vt:lpstr>3. 종합 결과</vt:lpstr>
      <vt:lpstr>PowerPoint 프레젠테이션</vt:lpstr>
      <vt:lpstr>3. 종합 결과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김명수</cp:lastModifiedBy>
  <cp:revision>379</cp:revision>
  <dcterms:modified xsi:type="dcterms:W3CDTF">2024-03-18T06:51:34Z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16c548c-0cd3-4220-987a-a58bfd9a89d4_Enabled">
    <vt:lpwstr>true</vt:lpwstr>
  </property>
  <property fmtid="{D5CDD505-2E9C-101B-9397-08002B2CF9AE}" pid="3" name="MSIP_Label_b16c548c-0cd3-4220-987a-a58bfd9a89d4_SetDate">
    <vt:lpwstr>2022-01-28T12:25:58Z</vt:lpwstr>
  </property>
  <property fmtid="{D5CDD505-2E9C-101B-9397-08002B2CF9AE}" pid="4" name="MSIP_Label_b16c548c-0cd3-4220-987a-a58bfd9a89d4_Method">
    <vt:lpwstr>Privileged</vt:lpwstr>
  </property>
  <property fmtid="{D5CDD505-2E9C-101B-9397-08002B2CF9AE}" pid="5" name="MSIP_Label_b16c548c-0cd3-4220-987a-a58bfd9a89d4_Name">
    <vt:lpwstr>b16c548c-0cd3-4220-987a-a58bfd9a89d4</vt:lpwstr>
  </property>
  <property fmtid="{D5CDD505-2E9C-101B-9397-08002B2CF9AE}" pid="6" name="MSIP_Label_b16c548c-0cd3-4220-987a-a58bfd9a89d4_SiteId">
    <vt:lpwstr>522a0f89-ae58-43b6-821b-2b06cecc7d8a</vt:lpwstr>
  </property>
  <property fmtid="{D5CDD505-2E9C-101B-9397-08002B2CF9AE}" pid="7" name="MSIP_Label_b16c548c-0cd3-4220-987a-a58bfd9a89d4_ActionId">
    <vt:lpwstr>0e831c6a-4daf-459e-a66c-38ad3bcc73cf</vt:lpwstr>
  </property>
  <property fmtid="{D5CDD505-2E9C-101B-9397-08002B2CF9AE}" pid="8" name="MSIP_Label_b16c548c-0cd3-4220-987a-a58bfd9a89d4_ContentBits">
    <vt:lpwstr>0</vt:lpwstr>
  </property>
  <property fmtid="{D5CDD505-2E9C-101B-9397-08002B2CF9AE}" pid="9" name="ContentTypeId">
    <vt:lpwstr>0x010100661AA2C327A4324587CA5B8F932705FD</vt:lpwstr>
  </property>
</Properties>
</file>